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3"/>
    <p:sldId id="258" r:id="rId4"/>
    <p:sldId id="307" r:id="rId5"/>
    <p:sldId id="259" r:id="rId6"/>
    <p:sldId id="308" r:id="rId7"/>
    <p:sldId id="309" r:id="rId8"/>
    <p:sldId id="310" r:id="rId9"/>
    <p:sldId id="311" r:id="rId10"/>
    <p:sldId id="261" r:id="rId11"/>
    <p:sldId id="273" r:id="rId12"/>
    <p:sldId id="274" r:id="rId13"/>
    <p:sldId id="312" r:id="rId14"/>
    <p:sldId id="272" r:id="rId15"/>
    <p:sldId id="292" r:id="rId16"/>
    <p:sldId id="262" r:id="rId17"/>
    <p:sldId id="313" r:id="rId18"/>
    <p:sldId id="314" r:id="rId19"/>
    <p:sldId id="315" r:id="rId20"/>
    <p:sldId id="275" r:id="rId21"/>
    <p:sldId id="293" r:id="rId22"/>
    <p:sldId id="270" r:id="rId23"/>
    <p:sldId id="305" r:id="rId24"/>
    <p:sldId id="267" r:id="rId25"/>
    <p:sldId id="265" r:id="rId26"/>
  </p:sldIdLst>
  <p:sldSz cx="12192000" cy="6858000"/>
  <p:notesSz cx="6858000" cy="9144000"/>
  <p:embeddedFontLst>
    <p:embeddedFont>
      <p:font typeface="思源黑体 CN Light" panose="020B0300000000000000" charset="-122"/>
      <p:regular r:id="rId32"/>
    </p:embeddedFont>
    <p:embeddedFont>
      <p:font typeface="思源黑体 CN Bold" panose="020B0800000000000000" charset="-122"/>
      <p:bold r:id="rId33"/>
    </p:embeddedFont>
    <p:embeddedFont>
      <p:font typeface="思源黑体 CN Medium" panose="020B0600000000000000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4" userDrawn="1">
          <p15:clr>
            <a:srgbClr val="A4A3A4"/>
          </p15:clr>
        </p15:guide>
        <p15:guide id="2" pos="1792" userDrawn="1">
          <p15:clr>
            <a:srgbClr val="A4A3A4"/>
          </p15:clr>
        </p15:guide>
        <p15:guide id="3" pos="740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pos="644" userDrawn="1">
          <p15:clr>
            <a:srgbClr val="A4A3A4"/>
          </p15:clr>
        </p15:guide>
        <p15:guide id="6" pos="25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3A57B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546" y="204"/>
      </p:cViewPr>
      <p:guideLst>
        <p:guide orient="horz" pos="2094"/>
        <p:guide pos="1792"/>
        <p:guide pos="7409"/>
        <p:guide pos="423"/>
        <p:guide pos="644"/>
        <p:guide pos="2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55.xml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</a:fld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rPr>
            </a:fld>
            <a:endParaRPr lang="zh-CN" altLang="en-US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charset="-122"/>
        <a:ea typeface="思源黑体 CN Light" panose="020B0300000000000000" charset="-122"/>
        <a:cs typeface="思源黑体 CN Light" panose="020B03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2"/>
          <a:srcRect l="20270" t="31389" r="29076" b="34583"/>
          <a:stretch>
            <a:fillRect/>
          </a:stretch>
        </p:blipFill>
        <p:spPr>
          <a:xfrm>
            <a:off x="0" y="-9525"/>
            <a:ext cx="1219200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9525"/>
            <a:ext cx="12192000" cy="6867525"/>
          </a:xfrm>
          <a:prstGeom prst="rect">
            <a:avLst/>
          </a:prstGeom>
          <a:gradFill>
            <a:gsLst>
              <a:gs pos="13000">
                <a:srgbClr val="F3F3F3"/>
              </a:gs>
              <a:gs pos="84000">
                <a:srgbClr val="F3F3F3">
                  <a:alpha val="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2"/>
          <a:srcRect l="20270" t="31389" r="29076" b="34583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rgbClr val="F3F3F3">
                  <a:alpha val="100000"/>
                </a:srgbClr>
              </a:gs>
              <a:gs pos="10000">
                <a:srgbClr val="F3F3F3"/>
              </a:gs>
              <a:gs pos="84000">
                <a:srgbClr val="F3F3F3">
                  <a:alpha val="0"/>
                </a:srgb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9525" y="328295"/>
            <a:ext cx="215900" cy="5073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charset="-122"/>
          <a:ea typeface="思源黑体 CN Light" panose="020B0300000000000000" charset="-122"/>
          <a:cs typeface="思源黑体 CN Light" panose="020B03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image" Target="../media/image2.jpe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jpe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0505" y="2715895"/>
            <a:ext cx="9758680" cy="1032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90000"/>
              </a:lnSpc>
            </a:pPr>
            <a:r>
              <a:rPr lang="zh-CN" sz="6800" cap="all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生成式</a:t>
            </a:r>
            <a:r>
              <a:rPr lang="en-US" altLang="zh-CN" sz="6800" cap="all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</a:t>
            </a:r>
            <a:r>
              <a:rPr lang="zh-CN" altLang="en-US" sz="6800" cap="all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endParaRPr lang="zh-CN" altLang="en-US" sz="6800" cap="all" dirty="0">
              <a:solidFill>
                <a:schemeClr val="tx1">
                  <a:lumMod val="95000"/>
                  <a:lumOff val="5000"/>
                </a:schemeClr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22425" y="1824355"/>
            <a:ext cx="85471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800" cap="all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Medium" panose="020B0600000000000000" charset="-122"/>
                <a:cs typeface="思源黑体 CN Medium" panose="020B0600000000000000" charset="-122"/>
                <a:sym typeface="+mn-ea"/>
              </a:rPr>
              <a:t>C</a:t>
            </a:r>
            <a:r>
              <a:rPr lang="zh-CN" altLang="en-US" sz="2800" cap="all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Medium" panose="020B0600000000000000" charset="-122"/>
                <a:cs typeface="思源黑体 CN Medium" panose="020B0600000000000000" charset="-122"/>
                <a:sym typeface="+mn-ea"/>
              </a:rPr>
              <a:t>语言课程设计</a:t>
            </a:r>
            <a:endParaRPr lang="zh-CN" altLang="en-US" sz="2800" cap="all" dirty="0">
              <a:solidFill>
                <a:schemeClr val="tx1">
                  <a:lumMod val="95000"/>
                  <a:lumOff val="5000"/>
                </a:schemeClr>
              </a:solidFill>
              <a:uFillTx/>
              <a:latin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24425" y="3969385"/>
            <a:ext cx="8642350" cy="728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孟宪喆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    </a:t>
            </a:r>
            <a:r>
              <a:rPr 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徐多泽</a:t>
            </a:r>
            <a:endParaRPr lang="zh-CN" sz="2000" dirty="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13055" y="6164580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rPr>
              <a:t>2025-5-29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4" name="椭圆 13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0680" y="354330"/>
            <a:ext cx="2725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理论基础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2635" y="1080770"/>
            <a:ext cx="3629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协议栈</a:t>
            </a:r>
            <a:endParaRPr lang="zh-CN" altLang="en-US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0565" y="1613535"/>
            <a:ext cx="6140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分词标号协议</a:t>
            </a:r>
            <a:endParaRPr lang="zh-CN" altLang="en-US" sz="2400"/>
          </a:p>
          <a:p>
            <a:r>
              <a:rPr lang="zh-CN" altLang="en-US" sz="2400"/>
              <a:t>语言交换协议</a:t>
            </a:r>
            <a:endParaRPr lang="zh-CN" altLang="en-US" sz="2400"/>
          </a:p>
          <a:p>
            <a:r>
              <a:rPr lang="zh-CN" altLang="en-US" sz="2400"/>
              <a:t>语料查询协议</a:t>
            </a:r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762635" y="2967990"/>
            <a:ext cx="7799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我们尝试了</a:t>
            </a:r>
            <a:r>
              <a:rPr lang="en-US" altLang="zh-CN">
                <a:solidFill>
                  <a:srgbClr val="FF0000"/>
                </a:solidFill>
              </a:rPr>
              <a:t>AC</a:t>
            </a:r>
            <a:r>
              <a:rPr lang="zh-CN" altLang="en-US">
                <a:solidFill>
                  <a:srgbClr val="FF0000"/>
                </a:solidFill>
              </a:rPr>
              <a:t>自动机进行状态标志词的查找操作，最后由于内存不够而失败！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100</a:t>
            </a:r>
            <a:r>
              <a:rPr lang="zh-CN" altLang="en-US">
                <a:solidFill>
                  <a:srgbClr val="FF0000"/>
                </a:solidFill>
              </a:rPr>
              <a:t>个左右的标志词×</a:t>
            </a:r>
            <a:r>
              <a:rPr lang="en-US" altLang="zh-CN">
                <a:solidFill>
                  <a:srgbClr val="FF0000"/>
                </a:solidFill>
              </a:rPr>
              <a:t>8</a:t>
            </a:r>
            <a:r>
              <a:rPr lang="zh-CN" altLang="en-US">
                <a:solidFill>
                  <a:srgbClr val="FF0000"/>
                </a:solidFill>
              </a:rPr>
              <a:t>层子节点×</a:t>
            </a:r>
            <a:r>
              <a:rPr lang="en-US" altLang="zh-CN">
                <a:solidFill>
                  <a:srgbClr val="FF0000"/>
                </a:solidFill>
              </a:rPr>
              <a:t>256</a:t>
            </a:r>
            <a:r>
              <a:rPr lang="zh-CN" altLang="en-US">
                <a:solidFill>
                  <a:srgbClr val="FF0000"/>
                </a:solidFill>
              </a:rPr>
              <a:t>叉树×</a:t>
            </a:r>
            <a:r>
              <a:rPr lang="en-US" altLang="zh-CN">
                <a:solidFill>
                  <a:srgbClr val="FF0000"/>
                </a:solidFill>
              </a:rPr>
              <a:t>257</a:t>
            </a:r>
            <a:r>
              <a:rPr lang="zh-CN" altLang="en-US">
                <a:solidFill>
                  <a:srgbClr val="FF0000"/>
                </a:solidFill>
              </a:rPr>
              <a:t>个</a:t>
            </a:r>
            <a:r>
              <a:rPr lang="en-US" altLang="zh-CN">
                <a:solidFill>
                  <a:srgbClr val="FF0000"/>
                </a:solidFill>
              </a:rPr>
              <a:t>struct*</a:t>
            </a:r>
            <a:r>
              <a:rPr lang="zh-CN" altLang="en-US">
                <a:solidFill>
                  <a:srgbClr val="FF0000"/>
                </a:solidFill>
              </a:rPr>
              <a:t>指针）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但是，我们做出了</a:t>
            </a:r>
            <a:r>
              <a:rPr lang="en-US" altLang="zh-CN">
                <a:solidFill>
                  <a:schemeClr val="tx1"/>
                </a:solidFill>
              </a:rPr>
              <a:t>queue.cpp</a:t>
            </a:r>
            <a:r>
              <a:rPr lang="zh-CN" altLang="en-US">
                <a:solidFill>
                  <a:schemeClr val="tx1"/>
                </a:solidFill>
              </a:rPr>
              <a:t>，这是队列的函数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0050" y="302895"/>
            <a:ext cx="4214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实现步骤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2610" y="1080135"/>
            <a:ext cx="4133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第一步：分词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图片 12" descr="屏幕截图 2025-04-23 0102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697990"/>
            <a:ext cx="5544185" cy="41973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077075" y="1457960"/>
            <a:ext cx="4688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理论基础：互信息值</a:t>
            </a:r>
            <a:endParaRPr lang="zh-CN" altLang="en-US" sz="2400"/>
          </a:p>
        </p:txBody>
      </p:sp>
      <p:sp>
        <p:nvSpPr>
          <p:cNvPr id="25" name="文本框 24"/>
          <p:cNvSpPr txBox="1"/>
          <p:nvPr/>
        </p:nvSpPr>
        <p:spPr>
          <a:xfrm>
            <a:off x="7077075" y="2228215"/>
            <a:ext cx="3748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训练数据来源：知乎（</a:t>
            </a:r>
            <a:r>
              <a:rPr lang="en-US" altLang="zh-CN" sz="2000"/>
              <a:t>16</a:t>
            </a:r>
            <a:r>
              <a:rPr lang="zh-CN" altLang="en-US" sz="2000"/>
              <a:t>万字）</a:t>
            </a:r>
            <a:endParaRPr lang="zh-CN" altLang="en-US" sz="2000"/>
          </a:p>
          <a:p>
            <a:pPr marL="914400" lvl="2" indent="457200"/>
            <a:r>
              <a:rPr lang="en-US" altLang="zh-CN" sz="2000"/>
              <a:t>      </a:t>
            </a:r>
            <a:r>
              <a:rPr lang="zh-CN" altLang="en-US" sz="2000"/>
              <a:t>弱智吧（</a:t>
            </a:r>
            <a:r>
              <a:rPr lang="en-US" altLang="zh-CN" sz="2000"/>
              <a:t>2</a:t>
            </a:r>
            <a:r>
              <a:rPr lang="zh-CN" altLang="en-US" sz="2000"/>
              <a:t>万字）</a:t>
            </a:r>
            <a:endParaRPr lang="zh-CN" altLang="en-US" sz="2000"/>
          </a:p>
        </p:txBody>
      </p:sp>
      <p:sp>
        <p:nvSpPr>
          <p:cNvPr id="39" name="文本框 38"/>
          <p:cNvSpPr txBox="1"/>
          <p:nvPr/>
        </p:nvSpPr>
        <p:spPr>
          <a:xfrm>
            <a:off x="7077075" y="3244850"/>
            <a:ext cx="448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最后获得的文件，大小为</a:t>
            </a:r>
            <a:r>
              <a:rPr lang="en-US" altLang="zh-CN"/>
              <a:t>580674KB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77850" y="443230"/>
            <a:ext cx="3303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第二步：初步标号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3" descr="屏幕截图 2025-04-14 1236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83" y="1300163"/>
            <a:ext cx="5029835" cy="39312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5365" y="443230"/>
            <a:ext cx="3541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第三步：抽象标号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 descr="屏幕截图 2025-04-16 1257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365" y="1240790"/>
            <a:ext cx="5092700" cy="4048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58910" y="443230"/>
            <a:ext cx="3258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第四步：生成！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23215" y="295275"/>
            <a:ext cx="2659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计算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2165" y="1569720"/>
            <a:ext cx="64814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加减乘除采用高精度算法，无需考虑数据溢出；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除法具有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NaN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保护；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支持小数运算；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支持千奇百怪的自然语言输入。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2165" y="3709035"/>
            <a:ext cx="72732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最大公因数、最小公倍数采用欧几里得算法；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求解是否为质数，采用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sqrt(x)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优化时间复杂度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9" grpId="0"/>
      <p:bldP spid="2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134485" y="2875280"/>
            <a:ext cx="59944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/>
            <a:r>
              <a:rPr lang="zh-CN" altLang="en-US" sz="66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文生图</a:t>
            </a:r>
            <a:endParaRPr lang="en-US" altLang="zh-CN" sz="66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49775" y="1296035"/>
            <a:ext cx="213423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9600" dirty="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02</a:t>
            </a:r>
            <a:endParaRPr lang="en-US" altLang="zh-CN" sz="9600" dirty="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98950" y="4277995"/>
            <a:ext cx="2385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TEXT-TO-PICTURE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980" y="317500"/>
            <a:ext cx="372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效果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 descr="4039e6f7beba4affa9914bc6b8660f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85" y="1285240"/>
            <a:ext cx="5488940" cy="4288155"/>
          </a:xfrm>
          <a:prstGeom prst="rect">
            <a:avLst/>
          </a:prstGeom>
        </p:spPr>
      </p:pic>
      <p:pic>
        <p:nvPicPr>
          <p:cNvPr id="14" name="图片 13" descr="f727f54563d8d0ccbd229dc08a6b500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835" y="1285240"/>
            <a:ext cx="5628005" cy="4406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6d08eb8e7ca4d4b6b1383d00d2db2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" y="1488440"/>
            <a:ext cx="5341620" cy="4156075"/>
          </a:xfrm>
          <a:prstGeom prst="rect">
            <a:avLst/>
          </a:prstGeom>
        </p:spPr>
      </p:pic>
      <p:pic>
        <p:nvPicPr>
          <p:cNvPr id="3" name="图片 2" descr="4188f02de30a905d19ea2ea92c9d4d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80" y="1499235"/>
            <a:ext cx="5255895" cy="41446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4340" y="627380"/>
            <a:ext cx="4591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效果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23d579f785f3e40e3300b7ebcbbf7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1232535"/>
            <a:ext cx="5527040" cy="4300220"/>
          </a:xfrm>
          <a:prstGeom prst="rect">
            <a:avLst/>
          </a:prstGeom>
        </p:spPr>
      </p:pic>
      <p:pic>
        <p:nvPicPr>
          <p:cNvPr id="3" name="图片 2" descr="d374cb8936bf752ecad160ff6b4224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1232535"/>
            <a:ext cx="5380355" cy="42081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9130" y="482600"/>
            <a:ext cx="2691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效果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32435" y="454025"/>
            <a:ext cx="2880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效果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 descr="c452d36fe5f0eb37f65681a7764e71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1278890"/>
            <a:ext cx="5436235" cy="4300855"/>
          </a:xfrm>
          <a:prstGeom prst="rect">
            <a:avLst/>
          </a:prstGeom>
        </p:spPr>
      </p:pic>
      <p:pic>
        <p:nvPicPr>
          <p:cNvPr id="4" name="图片 3" descr="9ed02debe83e1285106e3ca91748174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70" y="1278890"/>
            <a:ext cx="5632450" cy="4432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4970" y="324485"/>
            <a:ext cx="206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实现方案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1335" y="1233170"/>
            <a:ext cx="5532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敲出</a:t>
            </a:r>
            <a:r>
              <a:rPr lang="en-US" altLang="zh-CN">
                <a:solidFill>
                  <a:srgbClr val="FF0000"/>
                </a:solidFill>
              </a:rPr>
              <a:t>Bezier</a:t>
            </a:r>
            <a:r>
              <a:rPr lang="zh-CN" altLang="en-US">
                <a:solidFill>
                  <a:srgbClr val="FF0000"/>
                </a:solidFill>
              </a:rPr>
              <a:t>曲线绘画，把曲线绘画简化为连点；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1335" y="1919605"/>
            <a:ext cx="647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敲出内部颜色填充的绘画方法，第一次实现大型图形的绘制；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8800" y="2562860"/>
            <a:ext cx="5675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1.0</a:t>
            </a:r>
            <a:r>
              <a:rPr lang="zh-CN" altLang="en-US"/>
              <a:t>版本</a:t>
            </a:r>
            <a:r>
              <a:rPr lang="en-US" altLang="zh-CN"/>
              <a:t> -&gt;2.0</a:t>
            </a:r>
            <a:r>
              <a:rPr lang="zh-CN" altLang="en-US"/>
              <a:t>版本</a:t>
            </a:r>
            <a:r>
              <a:rPr lang="en-US" altLang="zh-CN"/>
              <a:t> -&gt;2.1</a:t>
            </a:r>
            <a:r>
              <a:rPr lang="zh-CN" altLang="en-US"/>
              <a:t>版本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58800" y="3206115"/>
            <a:ext cx="675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定义语法规则，实现最后的处理。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7" grpId="0"/>
      <p:bldP spid="17" grpId="1"/>
      <p:bldP spid="18" grpId="0"/>
      <p:bldP spid="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941705" y="2686050"/>
            <a:ext cx="2466975" cy="3009900"/>
          </a:xfrm>
          <a:prstGeom prst="roundRect">
            <a:avLst>
              <a:gd name="adj" fmla="val 30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2"/>
            </p:custDataLst>
          </p:nvPr>
        </p:nvSpPr>
        <p:spPr>
          <a:xfrm>
            <a:off x="3546475" y="2686050"/>
            <a:ext cx="2466975" cy="3009900"/>
          </a:xfrm>
          <a:prstGeom prst="roundRect">
            <a:avLst>
              <a:gd name="adj" fmla="val 30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6151245" y="2686050"/>
            <a:ext cx="2466975" cy="3009900"/>
          </a:xfrm>
          <a:prstGeom prst="roundRect">
            <a:avLst>
              <a:gd name="adj" fmla="val 30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4"/>
            </p:custDataLst>
          </p:nvPr>
        </p:nvSpPr>
        <p:spPr>
          <a:xfrm>
            <a:off x="8756015" y="2686050"/>
            <a:ext cx="2466975" cy="3009900"/>
          </a:xfrm>
          <a:prstGeom prst="roundRect">
            <a:avLst>
              <a:gd name="adj" fmla="val 30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思源黑体 CN Light" panose="020B0300000000000000" charset="-122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6560" y="621601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  <a:sym typeface="+mn-ea"/>
              </a:rPr>
              <a:t>2025-5-29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5805" y="1260475"/>
            <a:ext cx="3825240" cy="1088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90000"/>
              </a:lnSpc>
            </a:pPr>
            <a:r>
              <a:rPr lang="zh-CN" altLang="en-US" sz="7200" cap="all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目录 </a:t>
            </a:r>
            <a:endParaRPr lang="zh-CN" altLang="en-US" sz="7200" cap="all">
              <a:solidFill>
                <a:schemeClr val="tx1">
                  <a:lumMod val="95000"/>
                  <a:lumOff val="5000"/>
                </a:schemeClr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013460" y="2999740"/>
            <a:ext cx="141287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800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01</a:t>
            </a:r>
            <a:endParaRPr lang="en-US" altLang="zh-CN" sz="800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013460" y="4137660"/>
            <a:ext cx="2605405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500" dirty="0">
                <a:sym typeface="+mn-ea"/>
              </a:rPr>
              <a:t>文生文</a:t>
            </a:r>
            <a:endParaRPr lang="zh-CN" altLang="en-US" sz="2500" dirty="0"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1013460" y="4486910"/>
            <a:ext cx="2395855" cy="350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  <a:cs typeface="思源黑体 CN Light" panose="020B0300000000000000" charset="-122"/>
                <a:sym typeface="+mn-ea"/>
              </a:rPr>
              <a:t>text-to-text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8"/>
            </p:custDataLst>
          </p:nvPr>
        </p:nvCxnSpPr>
        <p:spPr>
          <a:xfrm flipH="1">
            <a:off x="1120140" y="5168265"/>
            <a:ext cx="33274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9"/>
            </p:custDataLst>
          </p:nvPr>
        </p:nvSpPr>
        <p:spPr>
          <a:xfrm>
            <a:off x="3618230" y="2999740"/>
            <a:ext cx="141287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800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02</a:t>
            </a:r>
            <a:endParaRPr lang="en-US" altLang="zh-CN" sz="800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0"/>
            </p:custDataLst>
          </p:nvPr>
        </p:nvSpPr>
        <p:spPr>
          <a:xfrm>
            <a:off x="3618230" y="4137660"/>
            <a:ext cx="2533015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500" dirty="0">
                <a:sym typeface="+mn-ea"/>
              </a:rPr>
              <a:t>文生图</a:t>
            </a:r>
            <a:endParaRPr lang="zh-CN" altLang="en-US" sz="2500" dirty="0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11"/>
            </p:custDataLst>
          </p:nvPr>
        </p:nvSpPr>
        <p:spPr>
          <a:xfrm>
            <a:off x="3618230" y="4486910"/>
            <a:ext cx="2395855" cy="350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  <a:cs typeface="思源黑体 CN Light" panose="020B0300000000000000" charset="-122"/>
                <a:sym typeface="+mn-ea"/>
              </a:rPr>
              <a:t>text-to-picture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cxnSp>
        <p:nvCxnSpPr>
          <p:cNvPr id="47" name="直接连接符 46"/>
          <p:cNvCxnSpPr/>
          <p:nvPr>
            <p:custDataLst>
              <p:tags r:id="rId12"/>
            </p:custDataLst>
          </p:nvPr>
        </p:nvCxnSpPr>
        <p:spPr>
          <a:xfrm flipH="1">
            <a:off x="3724910" y="5168265"/>
            <a:ext cx="33274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>
            <p:custDataLst>
              <p:tags r:id="rId13"/>
            </p:custDataLst>
          </p:nvPr>
        </p:nvSpPr>
        <p:spPr>
          <a:xfrm>
            <a:off x="6223000" y="2999740"/>
            <a:ext cx="141287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800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03</a:t>
            </a:r>
            <a:endParaRPr lang="en-US" altLang="zh-CN" sz="800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14"/>
            </p:custDataLst>
          </p:nvPr>
        </p:nvSpPr>
        <p:spPr>
          <a:xfrm>
            <a:off x="6223000" y="4137660"/>
            <a:ext cx="239522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500" dirty="0">
                <a:sym typeface="+mn-ea"/>
              </a:rPr>
              <a:t>课设首例</a:t>
            </a:r>
            <a:endParaRPr lang="zh-CN" altLang="en-US" sz="2500" dirty="0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15"/>
            </p:custDataLst>
          </p:nvPr>
        </p:nvSpPr>
        <p:spPr>
          <a:xfrm>
            <a:off x="6223000" y="4486910"/>
            <a:ext cx="2395855" cy="350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  <a:cs typeface="思源黑体 CN Light" panose="020B0300000000000000" charset="-122"/>
                <a:sym typeface="+mn-ea"/>
              </a:rPr>
              <a:t>the first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16"/>
            </p:custDataLst>
          </p:nvPr>
        </p:nvCxnSpPr>
        <p:spPr>
          <a:xfrm flipH="1">
            <a:off x="6329680" y="5168265"/>
            <a:ext cx="33274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>
            <p:custDataLst>
              <p:tags r:id="rId17"/>
            </p:custDataLst>
          </p:nvPr>
        </p:nvSpPr>
        <p:spPr>
          <a:xfrm>
            <a:off x="8827135" y="2999740"/>
            <a:ext cx="141287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800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04</a:t>
            </a:r>
            <a:endParaRPr lang="en-US" altLang="zh-CN" sz="800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18"/>
            </p:custDataLst>
          </p:nvPr>
        </p:nvSpPr>
        <p:spPr>
          <a:xfrm>
            <a:off x="8827135" y="4137660"/>
            <a:ext cx="239522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lvl="1">
              <a:buClrTx/>
              <a:buSzTx/>
              <a:buFontTx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500" dirty="0">
                <a:sym typeface="+mn-ea"/>
              </a:rPr>
              <a:t>其他功能</a:t>
            </a:r>
            <a:endParaRPr lang="zh-CN" altLang="en-US" sz="2500" dirty="0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19"/>
            </p:custDataLst>
          </p:nvPr>
        </p:nvSpPr>
        <p:spPr>
          <a:xfrm>
            <a:off x="8827135" y="4486910"/>
            <a:ext cx="2395855" cy="350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  <a:cs typeface="思源黑体 CN Light" panose="020B0300000000000000" charset="-122"/>
                <a:sym typeface="+mn-ea"/>
              </a:rPr>
              <a:t>other functions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20"/>
            </p:custDataLst>
          </p:nvPr>
        </p:nvCxnSpPr>
        <p:spPr>
          <a:xfrm flipH="1">
            <a:off x="8933815" y="5168265"/>
            <a:ext cx="33274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21"/>
            </p:custDataLst>
          </p:nvPr>
        </p:nvSpPr>
        <p:spPr>
          <a:xfrm>
            <a:off x="3106420" y="1861820"/>
            <a:ext cx="2118360" cy="333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CONTENTS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2836545" y="1937385"/>
            <a:ext cx="139700" cy="228600"/>
          </a:xfrm>
          <a:prstGeom prst="line">
            <a:avLst/>
          </a:prstGeom>
          <a:ln w="9525">
            <a:solidFill>
              <a:srgbClr val="0D0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924935" y="2740660"/>
            <a:ext cx="59944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/>
            <a:r>
              <a:rPr lang="zh-CN" altLang="en-US" sz="66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课设首例</a:t>
            </a:r>
            <a:endParaRPr lang="zh-CN" altLang="en-US" sz="66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95850" y="1215390"/>
            <a:ext cx="213423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9600" dirty="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03</a:t>
            </a:r>
            <a:endParaRPr lang="en-US" altLang="zh-CN" sz="9600" dirty="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88005" y="4095313"/>
            <a:ext cx="51714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dist">
              <a:buClrTx/>
              <a:buSzTx/>
              <a:buFontTx/>
              <a:defRPr sz="1400" cap="all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pPr algn="ctr"/>
            <a:r>
              <a:rPr lang="en-US" altLang="zh-CN" sz="2000" dirty="0">
                <a:sym typeface="+mn-ea"/>
              </a:rPr>
              <a:t>the first</a:t>
            </a:r>
            <a:endParaRPr lang="en-US" altLang="zh-CN" sz="2000" dirty="0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3" name="椭圆 22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2430" y="361950"/>
            <a:ext cx="1911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历史首例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21665" y="1154430"/>
            <a:ext cx="7532370" cy="4217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我们实现了诸多</a:t>
            </a:r>
            <a:r>
              <a:rPr lang="en-US" altLang="zh-CN"/>
              <a:t>A</a:t>
            </a:r>
            <a:r>
              <a:rPr lang="zh-CN" altLang="en-US"/>
              <a:t>院首例：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）从画点函数开始，通过</a:t>
            </a:r>
            <a:r>
              <a:rPr lang="en-US" altLang="zh-CN"/>
              <a:t>Bresenham</a:t>
            </a:r>
            <a:r>
              <a:rPr lang="zh-CN" altLang="en-US"/>
              <a:t>算法实现简单图形绘制，通过搭建相关的鼠标函数硬件接口，通过自己绘制</a:t>
            </a:r>
            <a:r>
              <a:rPr lang="en-US" altLang="zh-CN"/>
              <a:t>ASC2</a:t>
            </a:r>
            <a:r>
              <a:rPr lang="zh-CN" altLang="en-US"/>
              <a:t>码字符，搭建了</a:t>
            </a:r>
            <a:r>
              <a:rPr lang="en-US" altLang="zh-CN"/>
              <a:t>A</a:t>
            </a:r>
            <a:r>
              <a:rPr lang="zh-CN" altLang="en-US"/>
              <a:t>院历史上第一个</a:t>
            </a:r>
            <a:r>
              <a:rPr lang="en-US" altLang="zh-CN"/>
              <a:t>SVGA1:5:5:5</a:t>
            </a:r>
            <a:r>
              <a:rPr lang="zh-CN" altLang="en-US"/>
              <a:t>的</a:t>
            </a:r>
            <a:r>
              <a:rPr lang="en-US" altLang="zh-CN"/>
              <a:t>65536</a:t>
            </a:r>
            <a:r>
              <a:rPr lang="zh-CN" altLang="en-US"/>
              <a:t>色界面，为单独的透明度架构搭建了窗口。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）实现了</a:t>
            </a:r>
            <a:r>
              <a:rPr lang="en-US" altLang="zh-CN"/>
              <a:t>A</a:t>
            </a:r>
            <a:r>
              <a:rPr lang="zh-CN" altLang="en-US"/>
              <a:t>院第一个</a:t>
            </a:r>
            <a:r>
              <a:rPr lang="en-US" altLang="zh-CN"/>
              <a:t>SVGA</a:t>
            </a:r>
            <a:r>
              <a:rPr lang="zh-CN" altLang="en-US"/>
              <a:t>输入法，解决了</a:t>
            </a:r>
            <a:r>
              <a:rPr lang="en-US" altLang="zh-CN"/>
              <a:t>SVGA</a:t>
            </a:r>
            <a:r>
              <a:rPr lang="zh-CN" altLang="en-US"/>
              <a:t>不能输入汉字的问题。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）搭建了</a:t>
            </a:r>
            <a:r>
              <a:rPr lang="en-US" altLang="zh-CN"/>
              <a:t>Bezier</a:t>
            </a:r>
            <a:r>
              <a:rPr lang="zh-CN" altLang="en-US"/>
              <a:t>曲线，使得连点描曲线在</a:t>
            </a:r>
            <a:r>
              <a:rPr lang="en-US" altLang="zh-CN"/>
              <a:t>A</a:t>
            </a:r>
            <a:r>
              <a:rPr lang="zh-CN" altLang="en-US"/>
              <a:t>院</a:t>
            </a:r>
            <a:r>
              <a:rPr lang="en-US" altLang="zh-CN"/>
              <a:t>C</a:t>
            </a:r>
            <a:r>
              <a:rPr lang="zh-CN" altLang="en-US"/>
              <a:t>课设历史上第一次成为可能，解决了复杂图形绘制只能依靠大量直线叠加的代码冗余问题。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）架构内部填充函数，实现了</a:t>
            </a:r>
            <a:r>
              <a:rPr lang="en-US" altLang="zh-CN"/>
              <a:t>A</a:t>
            </a:r>
            <a:r>
              <a:rPr lang="zh-CN" altLang="en-US"/>
              <a:t>院历史上第一个从内部填充不规则闭合曲线的算法，解决填充内部造成的大量代码冗余与工作量，使得画大型不规则图案成为可能。</a:t>
            </a:r>
            <a:endParaRPr lang="zh-CN" altLang="en-US"/>
          </a:p>
          <a:p>
            <a:r>
              <a:rPr lang="en-US" altLang="zh-CN"/>
              <a:t>5</a:t>
            </a:r>
            <a:r>
              <a:rPr lang="zh-CN" altLang="en-US"/>
              <a:t>）互信息值的使用，使得信息论第一次被引入</a:t>
            </a:r>
            <a:r>
              <a:rPr lang="en-US" altLang="zh-CN"/>
              <a:t>C</a:t>
            </a:r>
            <a:r>
              <a:rPr lang="zh-CN" altLang="en-US"/>
              <a:t>课设；同时，通过</a:t>
            </a:r>
            <a:r>
              <a:rPr lang="en-US" altLang="zh-CN"/>
              <a:t>20</a:t>
            </a:r>
            <a:r>
              <a:rPr lang="zh-CN" altLang="en-US"/>
              <a:t>小时的数据训练，使得</a:t>
            </a:r>
            <a:r>
              <a:rPr lang="en-US" altLang="zh-CN"/>
              <a:t>C</a:t>
            </a:r>
            <a:r>
              <a:rPr lang="zh-CN" altLang="en-US"/>
              <a:t>课设当中第一次出现了</a:t>
            </a:r>
            <a:r>
              <a:rPr lang="en-US" altLang="zh-CN"/>
              <a:t>“</a:t>
            </a:r>
            <a:r>
              <a:rPr lang="zh-CN" altLang="en-US"/>
              <a:t>提前跑数据，之后用</a:t>
            </a:r>
            <a:r>
              <a:rPr lang="en-US" altLang="zh-CN"/>
              <a:t>”</a:t>
            </a:r>
            <a:r>
              <a:rPr lang="zh-CN" altLang="en-US"/>
              <a:t>的情况。</a:t>
            </a:r>
            <a:endParaRPr lang="zh-CN" altLang="en-US"/>
          </a:p>
          <a:p>
            <a:r>
              <a:rPr lang="en-US" altLang="zh-CN"/>
              <a:t>6</a:t>
            </a:r>
            <a:r>
              <a:rPr lang="zh-CN" altLang="en-US"/>
              <a:t>）我们在</a:t>
            </a:r>
            <a:r>
              <a:rPr lang="en-US" altLang="zh-CN"/>
              <a:t>C</a:t>
            </a:r>
            <a:r>
              <a:rPr lang="zh-CN" altLang="en-US"/>
              <a:t>课设当中第一次架构了大规模的协议栈，从而实现自然语言与机器语言的相互转化以及机器语言的处理，这在</a:t>
            </a:r>
            <a:r>
              <a:rPr lang="en-US" altLang="zh-CN"/>
              <a:t>A</a:t>
            </a:r>
            <a:r>
              <a:rPr lang="zh-CN" altLang="en-US"/>
              <a:t>院也是首例。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170680" y="2617470"/>
            <a:ext cx="59944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/>
            <a:r>
              <a:rPr lang="zh-CN" altLang="en-US" sz="66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其他功能</a:t>
            </a:r>
            <a:endParaRPr lang="zh-CN" altLang="en-US" sz="66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59045" y="1015365"/>
            <a:ext cx="213423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9600" dirty="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04</a:t>
            </a:r>
            <a:endParaRPr lang="en-US" altLang="zh-CN" sz="9600" dirty="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88030" y="3894653"/>
            <a:ext cx="5171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dist">
              <a:buClrTx/>
              <a:buSzTx/>
              <a:buFontTx/>
              <a:defRPr sz="1400" cap="all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pPr lvl="0" algn="ctr"/>
            <a:r>
              <a:rPr lang="en-US" altLang="zh-CN" sz="1800" dirty="0">
                <a:sym typeface="+mn-ea"/>
              </a:rPr>
              <a:t>other functions</a:t>
            </a:r>
            <a:endParaRPr lang="en-US" altLang="zh-CN" sz="1800" dirty="0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1240" b="8411"/>
          <a:stretch>
            <a:fillRect/>
          </a:stretch>
        </p:blipFill>
        <p:spPr>
          <a:xfrm>
            <a:off x="7398385" y="2433320"/>
            <a:ext cx="4793615" cy="4424680"/>
          </a:xfrm>
          <a:prstGeom prst="rect">
            <a:avLst/>
          </a:prstGeom>
        </p:spPr>
      </p:pic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3710" y="354330"/>
            <a:ext cx="2577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关于文生文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0705" y="1213485"/>
            <a:ext cx="772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按上下键，可以查看历史记录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60705" y="1680210"/>
            <a:ext cx="7858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如果骂这个人工智能，它可以随机抽取文字回复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60705" y="2169160"/>
            <a:ext cx="718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我们设置了整蛊功能，比如用户说</a:t>
            </a:r>
            <a:r>
              <a:rPr lang="en-US" altLang="zh-CN"/>
              <a:t>“</a:t>
            </a:r>
            <a:r>
              <a:rPr lang="zh-CN" altLang="en-US"/>
              <a:t>你去</a:t>
            </a:r>
            <a:r>
              <a:rPr lang="en-US" altLang="zh-CN"/>
              <a:t>...”</a:t>
            </a:r>
            <a:r>
              <a:rPr lang="zh-CN" altLang="en-US"/>
              <a:t>，回复</a:t>
            </a:r>
            <a:r>
              <a:rPr lang="en-US" altLang="zh-CN"/>
              <a:t>“</a:t>
            </a:r>
            <a:r>
              <a:rPr lang="zh-CN" altLang="en-US"/>
              <a:t>这就</a:t>
            </a:r>
            <a:r>
              <a:rPr lang="en-US" altLang="zh-CN"/>
              <a:t>...”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560705" y="2820670"/>
            <a:ext cx="2518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关于安全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0705" y="3429000"/>
            <a:ext cx="482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输入字符不会超过输入框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60705" y="3883660"/>
            <a:ext cx="10176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如果你对话超过</a:t>
            </a:r>
            <a:r>
              <a:rPr lang="en-US" altLang="zh-CN"/>
              <a:t>25</a:t>
            </a:r>
            <a:r>
              <a:rPr lang="zh-CN" altLang="en-US"/>
              <a:t>个回合，系统会自动为你开启新对话，首句提示语是</a:t>
            </a:r>
            <a:r>
              <a:rPr lang="en-US" altLang="zh-CN"/>
              <a:t>“</a:t>
            </a:r>
            <a:r>
              <a:rPr lang="zh-CN" altLang="en-US"/>
              <a:t>已自动为您开启新对话</a:t>
            </a:r>
            <a:r>
              <a:rPr lang="en-US" altLang="zh-CN"/>
              <a:t>”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560705" y="4338320"/>
            <a:ext cx="1000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万一系统处理了半天没得到结果，系统会说它不知道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3710" y="2240280"/>
            <a:ext cx="593598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sz="1000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感谢观看</a:t>
            </a:r>
            <a:endParaRPr sz="1000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6560" y="6216015"/>
            <a:ext cx="26714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charset="-122"/>
                <a:cs typeface="思源黑体 CN Medium" panose="020B0600000000000000" charset="-122"/>
              </a:rPr>
              <a:t>2025-5-29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3255" y="3679825"/>
            <a:ext cx="4888230" cy="4864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di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思源黑体 CN Light" panose="020B0300000000000000" charset="-122"/>
                <a:cs typeface="思源黑体 CN Light" panose="020B0300000000000000" charset="-122"/>
                <a:sym typeface="+mn-ea"/>
              </a:rPr>
              <a:t>THANKS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需求分析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5043170" y="1771863"/>
            <a:ext cx="6446520" cy="39939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20000"/>
          </a:bodyPr>
          <a:lstStyle/>
          <a:p>
            <a:pPr marL="0" lvl="0" indent="457200"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人工智能迅猛发展的当下,生成式AI逐渐成为人们工作和生活的主流,于是,对AI的理论算法进行各种研究,如何使AI更快地运行,如何提高输出的准确率,如何对AI生成算法进行实质上的创新,甚至是研究如何将生成式AI迁移到Borland C++当中,对于社会具有十分重要的意义。生成式AI功能繁多,我们选择了文生文、文生图两个主要功能展开构建,并提出了新的数据结构、算法样式和NLP语义分析方法,这对于AI的理论创新也有着较大的意义。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0" lvl="0" indent="4572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在项目设计的过程中,我们了解到两种AI,Retrieval-based AI和Generative AI,在充分了解二者的优缺点之后,我们决定进行Generative AI的搭建。考虑到Borland C++内存的限制,以及其不能联网爬虫、GPU算力支持度不够等因素,我们以连接主义学派的理论作为依据,结合符号主义学派的研究成果,对数据结构进行了创新,提出了一系列新的思路。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" name="图片 9" descr="8168369_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5621" t="1436" r="15618" b="3156"/>
          <a:stretch>
            <a:fillRect/>
          </a:stretch>
        </p:blipFill>
        <p:spPr>
          <a:xfrm>
            <a:off x="1030057" y="2185059"/>
            <a:ext cx="3259455" cy="31667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33" h="4987">
                <a:moveTo>
                  <a:pt x="0" y="0"/>
                </a:moveTo>
                <a:lnTo>
                  <a:pt x="5133" y="0"/>
                </a:lnTo>
                <a:lnTo>
                  <a:pt x="5133" y="4987"/>
                </a:lnTo>
                <a:lnTo>
                  <a:pt x="0" y="4987"/>
                </a:lnTo>
                <a:lnTo>
                  <a:pt x="0" y="0"/>
                </a:lnTo>
                <a:close/>
              </a:path>
            </a:pathLst>
          </a:cu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</a:gradFill>
          </a:ln>
        </p:spPr>
      </p:pic>
      <p:sp>
        <p:nvSpPr>
          <p:cNvPr id="115" name="任意多边形: 形状 114"/>
          <p:cNvSpPr/>
          <p:nvPr>
            <p:custDataLst>
              <p:tags r:id="rId5"/>
            </p:custDataLst>
          </p:nvPr>
        </p:nvSpPr>
        <p:spPr>
          <a:xfrm>
            <a:off x="785083" y="1893731"/>
            <a:ext cx="3749402" cy="3749402"/>
          </a:xfrm>
          <a:custGeom>
            <a:avLst/>
            <a:gdLst>
              <a:gd name="connsiteX0" fmla="*/ 0 w 3749402"/>
              <a:gd name="connsiteY0" fmla="*/ 0 h 3749402"/>
              <a:gd name="connsiteX1" fmla="*/ 3749402 w 3749402"/>
              <a:gd name="connsiteY1" fmla="*/ 0 h 3749402"/>
              <a:gd name="connsiteX2" fmla="*/ 3749402 w 3749402"/>
              <a:gd name="connsiteY2" fmla="*/ 3749402 h 3749402"/>
              <a:gd name="connsiteX3" fmla="*/ 3242443 w 3749402"/>
              <a:gd name="connsiteY3" fmla="*/ 3749402 h 3749402"/>
              <a:gd name="connsiteX4" fmla="*/ 3230680 w 3749402"/>
              <a:gd name="connsiteY4" fmla="*/ 3702351 h 3749402"/>
              <a:gd name="connsiteX5" fmla="*/ 2396290 w 3749402"/>
              <a:gd name="connsiteY5" fmla="*/ 3702351 h 3749402"/>
              <a:gd name="connsiteX6" fmla="*/ 2384527 w 3749402"/>
              <a:gd name="connsiteY6" fmla="*/ 3749402 h 3749402"/>
              <a:gd name="connsiteX7" fmla="*/ 2309755 w 3749402"/>
              <a:gd name="connsiteY7" fmla="*/ 3749402 h 3749402"/>
              <a:gd name="connsiteX8" fmla="*/ 2297992 w 3749402"/>
              <a:gd name="connsiteY8" fmla="*/ 3702351 h 3749402"/>
              <a:gd name="connsiteX9" fmla="*/ 1463602 w 3749402"/>
              <a:gd name="connsiteY9" fmla="*/ 3702351 h 3749402"/>
              <a:gd name="connsiteX10" fmla="*/ 1451839 w 3749402"/>
              <a:gd name="connsiteY10" fmla="*/ 3749402 h 3749402"/>
              <a:gd name="connsiteX11" fmla="*/ 1364875 w 3749402"/>
              <a:gd name="connsiteY11" fmla="*/ 3749402 h 3749402"/>
              <a:gd name="connsiteX12" fmla="*/ 1353112 w 3749402"/>
              <a:gd name="connsiteY12" fmla="*/ 3702351 h 3749402"/>
              <a:gd name="connsiteX13" fmla="*/ 518722 w 3749402"/>
              <a:gd name="connsiteY13" fmla="*/ 3702351 h 3749402"/>
              <a:gd name="connsiteX14" fmla="*/ 506959 w 3749402"/>
              <a:gd name="connsiteY14" fmla="*/ 3749402 h 3749402"/>
              <a:gd name="connsiteX15" fmla="*/ 0 w 3749402"/>
              <a:gd name="connsiteY15" fmla="*/ 3749402 h 374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49402" h="3749402">
                <a:moveTo>
                  <a:pt x="0" y="0"/>
                </a:moveTo>
                <a:lnTo>
                  <a:pt x="3749402" y="0"/>
                </a:lnTo>
                <a:lnTo>
                  <a:pt x="3749402" y="3749402"/>
                </a:lnTo>
                <a:lnTo>
                  <a:pt x="3242443" y="3749402"/>
                </a:lnTo>
                <a:lnTo>
                  <a:pt x="3230680" y="3702351"/>
                </a:lnTo>
                <a:lnTo>
                  <a:pt x="2396290" y="3702351"/>
                </a:lnTo>
                <a:lnTo>
                  <a:pt x="2384527" y="3749402"/>
                </a:lnTo>
                <a:lnTo>
                  <a:pt x="2309755" y="3749402"/>
                </a:lnTo>
                <a:lnTo>
                  <a:pt x="2297992" y="3702351"/>
                </a:lnTo>
                <a:lnTo>
                  <a:pt x="1463602" y="3702351"/>
                </a:lnTo>
                <a:lnTo>
                  <a:pt x="1451839" y="3749402"/>
                </a:lnTo>
                <a:lnTo>
                  <a:pt x="1364875" y="3749402"/>
                </a:lnTo>
                <a:lnTo>
                  <a:pt x="1353112" y="3702351"/>
                </a:lnTo>
                <a:lnTo>
                  <a:pt x="518722" y="3702351"/>
                </a:lnTo>
                <a:lnTo>
                  <a:pt x="506959" y="3749402"/>
                </a:lnTo>
                <a:lnTo>
                  <a:pt x="0" y="3749402"/>
                </a:lnTo>
                <a:close/>
              </a:path>
            </a:pathLst>
          </a:custGeom>
          <a:noFill/>
          <a:ln w="63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>
            <p:custDataLst>
              <p:tags r:id="rId6"/>
            </p:custDataLst>
          </p:nvPr>
        </p:nvSpPr>
        <p:spPr>
          <a:xfrm>
            <a:off x="735013" y="1855631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>
            <p:custDataLst>
              <p:tags r:id="rId7"/>
            </p:custDataLst>
          </p:nvPr>
        </p:nvSpPr>
        <p:spPr>
          <a:xfrm>
            <a:off x="735013" y="5578487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>
            <p:custDataLst>
              <p:tags r:id="rId8"/>
            </p:custDataLst>
          </p:nvPr>
        </p:nvSpPr>
        <p:spPr>
          <a:xfrm>
            <a:off x="4464368" y="1853726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>
            <p:custDataLst>
              <p:tags r:id="rId9"/>
            </p:custDataLst>
          </p:nvPr>
        </p:nvSpPr>
        <p:spPr>
          <a:xfrm>
            <a:off x="4484053" y="5583567"/>
            <a:ext cx="97663" cy="976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任意多边形: 形状 115"/>
          <p:cNvSpPr/>
          <p:nvPr>
            <p:custDataLst>
              <p:tags r:id="rId10"/>
            </p:custDataLst>
          </p:nvPr>
        </p:nvSpPr>
        <p:spPr>
          <a:xfrm>
            <a:off x="842010" y="5635706"/>
            <a:ext cx="1264920" cy="72390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11"/>
            </p:custDataLst>
          </p:nvPr>
        </p:nvSpPr>
        <p:spPr>
          <a:xfrm rot="5400000">
            <a:off x="3979545" y="5041900"/>
            <a:ext cx="908050" cy="6159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任意多边形: 形状 115"/>
          <p:cNvSpPr/>
          <p:nvPr>
            <p:custDataLst>
              <p:tags r:id="rId12"/>
            </p:custDataLst>
          </p:nvPr>
        </p:nvSpPr>
        <p:spPr>
          <a:xfrm flipH="1">
            <a:off x="3206750" y="5635706"/>
            <a:ext cx="1264920" cy="72390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1762105" y="1562100"/>
            <a:ext cx="0" cy="413385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135120" y="2668905"/>
            <a:ext cx="59944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/>
            <a:r>
              <a:rPr lang="zh-CN" altLang="en-US" sz="6600" dirty="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文生文</a:t>
            </a:r>
            <a:endParaRPr lang="zh-CN" altLang="en-US" sz="6600" dirty="0"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67885" y="999490"/>
            <a:ext cx="2134235" cy="133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9600" dirty="0">
                <a:gradFill>
                  <a:gsLst>
                    <a:gs pos="1600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67000"/>
                      </a:schemeClr>
                    </a:gs>
                  </a:gsLst>
                  <a:lin ang="16200000" scaled="0"/>
                </a:gradFill>
                <a:latin typeface="思源黑体 CN Bold" panose="020B0800000000000000" charset="-122"/>
                <a:cs typeface="思源黑体 CN Bold" panose="020B0800000000000000" charset="-122"/>
                <a:sym typeface="+mn-ea"/>
              </a:rPr>
              <a:t>01</a:t>
            </a:r>
            <a:endParaRPr lang="en-US" altLang="zh-CN" sz="9600" dirty="0">
              <a:gradFill>
                <a:gsLst>
                  <a:gs pos="16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  <a:alpha val="67000"/>
                    </a:schemeClr>
                  </a:gs>
                </a:gsLst>
                <a:lin ang="16200000" scaled="0"/>
              </a:gradFill>
              <a:latin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16425" y="4213860"/>
            <a:ext cx="21348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dist">
              <a:buClrTx/>
              <a:buSzTx/>
              <a:buFontTx/>
              <a:defRPr sz="2800" cap="all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思源黑体 CN Medium" panose="020B0600000000000000" charset="-122"/>
                <a:cs typeface="思源黑体 CN Medium" panose="020B0600000000000000" charset="-122"/>
              </a:defRPr>
            </a:lvl1pPr>
          </a:lstStyle>
          <a:p>
            <a:pPr algn="ctr"/>
            <a:r>
              <a:rPr lang="en-US" altLang="zh-CN" sz="2000" dirty="0"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TEXT-TO-TEXT</a:t>
            </a:r>
            <a:endParaRPr lang="zh-CN" altLang="en-US" sz="2000" dirty="0"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88950" y="250825"/>
            <a:ext cx="4125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效果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图片 13" descr="2D28DBEC1D2CC8F82CFC6962B77BEA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823" y="1112520"/>
            <a:ext cx="5269865" cy="4114800"/>
          </a:xfrm>
          <a:prstGeom prst="rect">
            <a:avLst/>
          </a:prstGeom>
        </p:spPr>
      </p:pic>
      <p:pic>
        <p:nvPicPr>
          <p:cNvPr id="4" name="图片 3" descr="屏幕截图 2025-05-22 001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112520"/>
            <a:ext cx="5573395" cy="413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7" descr="2CA48D4241037F282F96EC89EA3FC6B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843" y="1487488"/>
            <a:ext cx="5201285" cy="41052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43890" y="621030"/>
            <a:ext cx="2222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效果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图片 19" descr="8D8D473E985C5A0A5F26E63E2DE473B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88" y="1487805"/>
            <a:ext cx="5216525" cy="4099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32765" y="687705"/>
            <a:ext cx="2473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效果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图片 15" descr="FE38422F42CF720DA198F6E753981F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083" y="1497330"/>
            <a:ext cx="5269865" cy="4114800"/>
          </a:xfrm>
          <a:prstGeom prst="rect">
            <a:avLst/>
          </a:prstGeom>
        </p:spPr>
      </p:pic>
      <p:pic>
        <p:nvPicPr>
          <p:cNvPr id="3" name="图片 2" descr="屏幕截图 2025-05-22 0012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70" y="1497330"/>
            <a:ext cx="552704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图片 21" descr="屏幕截图 2025-04-23 0127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805" y="1527175"/>
            <a:ext cx="4902200" cy="3803650"/>
          </a:xfrm>
          <a:prstGeom prst="rect">
            <a:avLst/>
          </a:prstGeom>
        </p:spPr>
      </p:pic>
      <p:pic>
        <p:nvPicPr>
          <p:cNvPr id="22" name="图片 22" descr="屏幕截图 2025-04-23 0128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80" y="1501140"/>
            <a:ext cx="5126355" cy="38627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2805" y="614045"/>
            <a:ext cx="2192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效果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1106043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11330305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11600180" y="419100"/>
            <a:ext cx="161925" cy="1619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Light" panose="020B03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2430" y="332105"/>
            <a:ext cx="2451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理论基础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830" y="1043305"/>
            <a:ext cx="1019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在这个板块，我将给出我的理论设计，它们构成了该</a:t>
            </a:r>
            <a:r>
              <a:rPr lang="en-US" altLang="zh-CN"/>
              <a:t>AI</a:t>
            </a:r>
            <a:r>
              <a:rPr lang="zh-CN" altLang="en-US"/>
              <a:t>的理论基石。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1830" y="1600835"/>
            <a:ext cx="9138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基本假设：在自然语言的表述中，所有的非感叹性陈述性表达，可以归为两类：给出主体和客体的双目逻辑关系，其逻辑连接以谓语的形式出现；给出主体单独的状态逻辑表征。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830" y="2324100"/>
            <a:ext cx="7392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例如：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通过不懈的努力，我们做出了生成式</a:t>
            </a:r>
            <a:r>
              <a:rPr lang="en-US" altLang="zh-CN"/>
              <a:t>AI.</a:t>
            </a:r>
            <a:r>
              <a:rPr lang="zh-CN" altLang="en-US"/>
              <a:t>（双目逻辑）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我高兴地笑了。（单目逻辑）</a:t>
            </a:r>
            <a:endParaRPr lang="zh-CN" altLang="en-US"/>
          </a:p>
        </p:txBody>
      </p:sp>
      <p:pic>
        <p:nvPicPr>
          <p:cNvPr id="12" name="图片 1" descr="数据结构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" y="3246120"/>
            <a:ext cx="5266690" cy="32918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21730" y="2978785"/>
            <a:ext cx="429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我们设计的数据结构：加强词典树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221730" y="3324225"/>
            <a:ext cx="47834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熔断性继承</a:t>
            </a:r>
            <a:r>
              <a:rPr lang="zh-CN" altLang="en-US"/>
              <a:t>：如果不考虑论文《</a:t>
            </a:r>
            <a:r>
              <a:rPr lang="en-US" altLang="zh-CN"/>
              <a:t>Attention is all you need</a:t>
            </a:r>
            <a:r>
              <a:rPr lang="zh-CN" altLang="en-US"/>
              <a:t>》的观点，当我们对一个词语进行联想时，首先对同层级的词语进行联想（</a:t>
            </a:r>
            <a:r>
              <a:rPr lang="en-US" altLang="zh-CN"/>
              <a:t>1</a:t>
            </a:r>
            <a:r>
              <a:rPr lang="zh-CN" altLang="en-US"/>
              <a:t>）；当对于同层级联想不成功，则追溯到上一级进行联想（</a:t>
            </a:r>
            <a:r>
              <a:rPr lang="en-US" altLang="zh-CN"/>
              <a:t>2</a:t>
            </a:r>
            <a:r>
              <a:rPr lang="zh-CN" altLang="en-US"/>
              <a:t>）。此时，该词语具备了上一级的性质，同一级的查询被熔断。对于上一级的性质，我们继续联想，如果联想依然不成功，我们有两种选择：第一是向上一级联想，第二是向下一级其他词语联想（</a:t>
            </a:r>
            <a:r>
              <a:rPr lang="en-US" altLang="zh-CN"/>
              <a:t>3</a:t>
            </a:r>
            <a:r>
              <a:rPr lang="zh-CN" altLang="en-US"/>
              <a:t>）。在此过程中，我们采用注意力判断进行理论修正，得出下一步应该进行查询的内容，随后对上一个查询的节点进行熔断。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917555" y="4028440"/>
            <a:ext cx="1259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逻辑推理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909935" y="4396740"/>
            <a:ext cx="126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归纳推理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004550" y="5472430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类比推理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05185" y="5976620"/>
            <a:ext cx="115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学习机制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20225" y="2610485"/>
            <a:ext cx="2740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理论修正：自检点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  <p:bldP spid="11" grpId="1"/>
      <p:bldP spid="13" grpId="0"/>
      <p:bldP spid="13" grpId="1"/>
      <p:bldP spid="14" grpId="0"/>
      <p:bldP spid="14" grpId="1"/>
      <p:bldP spid="21" grpId="0"/>
      <p:bldP spid="21" grpId="1"/>
      <p:bldP spid="24" grpId="0"/>
      <p:bldP spid="24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0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1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2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3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4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5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6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7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8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19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2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20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37_1*a*1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VALUE" val="26"/>
  <p:tag name="KSO_WM_UNIT_PRESET_TEXT" val="单击此处添加标题"/>
  <p:tag name="KSO_WM_UNIT_TEXT_TYPE" val="1"/>
</p:tagLst>
</file>

<file path=ppt/tags/tag2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4837_1*h_f*1_1"/>
  <p:tag name="KSO_WM_TEMPLATE_CATEGORY" val="custom"/>
  <p:tag name="KSO_WM_TEMPLATE_INDEX" val="20234837"/>
  <p:tag name="KSO_WM_UNIT_LAYERLEVEL" val="1_1"/>
  <p:tag name="KSO_WM_TAG_VERSION" val="3.0"/>
  <p:tag name="KSO_WM_BEAUTIFY_FLAG" val="#wm#"/>
  <p:tag name="KSO_WM_UNIT_VALUE" val="341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文字是您思想的提炼，请尽量言简意赅的阐述观点，单击此处输入你的项正文，请尽量言简意赅的阐述观点。&#10;"/>
  <p:tag name="KSO_WM_UNIT_TEXT_TYPE" val="1"/>
  <p:tag name="KSO_WM_UNIT_TEXT_LAYER_COUNT" val="1"/>
</p:tagLst>
</file>

<file path=ppt/tags/tag24.xml><?xml version="1.0" encoding="utf-8"?>
<p:tagLst xmlns:p="http://schemas.openxmlformats.org/presentationml/2006/main">
  <p:tag name="KSO_WM_UNIT_VALUE" val="879*90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4837_1*d*1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PICTURE_SUBTYPE" val="b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837_1*i*1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837_1*i*2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837_1*i*3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837_1*i*4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837_1*i*5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837_1*i*6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837_1*i*7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837_1*i*8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SLIDE_ID" val="custom2023483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540.15*329.65"/>
  <p:tag name="KSO_WM_SLIDE_POSITION" val="357.55*168.4"/>
  <p:tag name="KSO_WM_TAG_VERSION" val="3.0"/>
  <p:tag name="KSO_WM_BEAUTIFY_FLAG" val="#wm#"/>
  <p:tag name="KSO_WM_TEMPLATE_CATEGORY" val="custom"/>
  <p:tag name="KSO_WM_TEMPLATE_INDEX" val="20234837"/>
  <p:tag name="KSO_WM_SLIDE_LAYOUT" val="a_d_h"/>
  <p:tag name="KSO_WM_SLIDE_LAYOUT_CNT" val="1_1_1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COMMONDATA" val="eyJoZGlkIjoiMGM3ZDNiNjQ5MjMwNGE4NGUzZGUzN2M4NzZkODkzZjgifQ=="/>
  <p:tag name="KSO_WPP_MARK_KEY" val="b752032d-a0f6-4774-b7b6-2851f0d59025"/>
</p:tagLst>
</file>

<file path=ppt/tags/tag6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7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8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ags/tag9.xml><?xml version="1.0" encoding="utf-8"?>
<p:tagLst xmlns:p="http://schemas.openxmlformats.org/presentationml/2006/main">
  <p:tag name="KSO_WM_DIAGRAM_VIRTUALLY_FRAME" val="{&quot;height&quot;:237,&quot;left&quot;:74.15,&quot;top&quot;:211.5,&quot;width&quot;:809.5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ＭＳ Ｐゴシック"/>
        <a:font script="Hang" typeface="맑은 고딕"/>
        <a:font script="Hans" typeface="思源黑体 CN Light"/>
        <a:font script="Hant" typeface="新細明體"/>
        <a:font script="Arab" typeface="思源黑体 CN Light"/>
        <a:font script="Hebr" typeface="思源黑体 CN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2069</Words>
  <Application>WPS 演示</Application>
  <PresentationFormat>宽屏</PresentationFormat>
  <Paragraphs>188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思源黑体 CN Light</vt:lpstr>
      <vt:lpstr>思源黑体 CN Bold</vt:lpstr>
      <vt:lpstr>思源黑体 CN Medium</vt:lpstr>
      <vt:lpstr>MiSans Normal</vt:lpstr>
      <vt:lpstr>微软雅黑</vt:lpstr>
      <vt:lpstr>Arial Unicode MS</vt:lpstr>
      <vt:lpstr>Office 主题</vt:lpstr>
      <vt:lpstr>PowerPoint 演示文稿</vt:lpstr>
      <vt:lpstr>PowerPoint 演示文稿</vt:lpstr>
      <vt:lpstr>需求分析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????</cp:lastModifiedBy>
  <cp:revision>168</cp:revision>
  <dcterms:created xsi:type="dcterms:W3CDTF">2023-04-03T03:59:00Z</dcterms:created>
  <dcterms:modified xsi:type="dcterms:W3CDTF">2025-05-22T05:51:23Z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AAAE1455F48548C482D49BDA3BF28C65_11</vt:lpwstr>
  </property>
  <property fmtid="{D5CDD505-2E9C-101B-9397-08002B2CF9AE}" pid="3" name="KSOProductBuildVer">
    <vt:lpwstr>2052-12.1.0.20784</vt:lpwstr>
  </property>
  <property fmtid="{D5CDD505-2E9C-101B-9397-08002B2CF9AE}" pid="4" name="KSOTemplateUUID">
    <vt:lpwstr>v1.0_mb_jt/IYktloNZdZ150sz9Kvg==</vt:lpwstr>
  </property>
</Properties>
</file>